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7" r:id="rId3"/>
    <p:sldId id="267" r:id="rId4"/>
    <p:sldId id="258" r:id="rId5"/>
    <p:sldId id="261" r:id="rId6"/>
    <p:sldId id="262" r:id="rId7"/>
    <p:sldId id="259" r:id="rId8"/>
    <p:sldId id="260"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640D"/>
    <a:srgbClr val="BB0E3D"/>
    <a:srgbClr val="AA1FF0"/>
    <a:srgbClr val="203A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83" autoAdjust="0"/>
    <p:restoredTop sz="95321" autoAdjust="0"/>
  </p:normalViewPr>
  <p:slideViewPr>
    <p:cSldViewPr snapToGrid="0">
      <p:cViewPr varScale="1">
        <p:scale>
          <a:sx n="90" d="100"/>
          <a:sy n="90" d="100"/>
        </p:scale>
        <p:origin x="2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82936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82936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8/4/21</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779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8/4/21</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116106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8/4/21</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65651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10" y="0"/>
            <a:ext cx="8581642"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466344" y="0"/>
            <a:ext cx="8581641"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014984" y="548640"/>
            <a:ext cx="7821955"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014984" y="2478024"/>
            <a:ext cx="7821955"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8/4/21</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9795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8537674"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8350242"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8066778"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8/4/21</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1934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8400091"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7656476"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464028" y="2371584"/>
            <a:ext cx="3986784"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4766973" y="2386627"/>
            <a:ext cx="4200046"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8/4/21</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1727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8444337"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7696806"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363400" y="2400306"/>
            <a:ext cx="4114801"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363400" y="3231344"/>
            <a:ext cx="4114801"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5107071" y="2400306"/>
            <a:ext cx="3904194"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5107071" y="3231343"/>
            <a:ext cx="3904194"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8/4/21</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00432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09084" y="1533523"/>
            <a:ext cx="8537141"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03006" y="1933956"/>
            <a:ext cx="7958625"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8/4/21</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1972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8/4/21</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3438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8/4/21</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1450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8/4/21</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215794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324"/>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427704" y="365125"/>
            <a:ext cx="831809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427704" y="1825625"/>
            <a:ext cx="831809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8/4/21</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12331501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hyperlink" Target="https://commons.wikimedia.org/wiki/File:Raised-fist.png" TargetMode="External"/><Relationship Id="rId4" Type="http://schemas.openxmlformats.org/officeDocument/2006/relationships/hyperlink" Target="https://creativecommons.org/licenses/by-sa/4.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eb.stevenson.edu/mbranson/m4tp/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wgeorge@uwlax.edu" TargetMode="External"/><Relationship Id="rId2" Type="http://schemas.openxmlformats.org/officeDocument/2006/relationships/hyperlink" Target="mailto:mbranson@Stevenson.edu" TargetMode="External"/><Relationship Id="rId1" Type="http://schemas.openxmlformats.org/officeDocument/2006/relationships/slideLayout" Target="../slideLayouts/slideLayout2.xml"/><Relationship Id="rId4" Type="http://schemas.openxmlformats.org/officeDocument/2006/relationships/hyperlink" Target="https://web.stevenson.edu/mbranson/m4tp/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nc-sa/2.0/" TargetMode="External"/><Relationship Id="rId2" Type="http://schemas.openxmlformats.org/officeDocument/2006/relationships/hyperlink" Target="http://pretextbook.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 name="Rectangle 28">
            <a:extLst>
              <a:ext uri="{FF2B5EF4-FFF2-40B4-BE49-F238E27FC236}">
                <a16:creationId xmlns:a16="http://schemas.microsoft.com/office/drawing/2014/main" id="{C7B352FC-1F44-4AB9-A2BD-FBF231C6B1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Background pattern&#10;&#10;Description automatically generated">
            <a:extLst>
              <a:ext uri="{FF2B5EF4-FFF2-40B4-BE49-F238E27FC236}">
                <a16:creationId xmlns:a16="http://schemas.microsoft.com/office/drawing/2014/main" id="{8A72ED72-3EF4-41A8-9975-8CCC1ED280AB}"/>
              </a:ext>
            </a:extLst>
          </p:cNvPr>
          <p:cNvPicPr>
            <a:picLocks noChangeAspect="1"/>
          </p:cNvPicPr>
          <p:nvPr/>
        </p:nvPicPr>
        <p:blipFill rotWithShape="1">
          <a:blip r:embed="rId2">
            <a:extLst>
              <a:ext uri="{28A0092B-C50C-407E-A947-70E740481C1C}">
                <a14:useLocalDpi xmlns:a14="http://schemas.microsoft.com/office/drawing/2010/main" val="0"/>
              </a:ext>
            </a:extLst>
          </a:blip>
          <a:srcRect l="889" r="-1" b="-1"/>
          <a:stretch/>
        </p:blipFill>
        <p:spPr>
          <a:xfrm>
            <a:off x="-106980" y="-101089"/>
            <a:ext cx="12371716" cy="6959089"/>
          </a:xfrm>
          <a:prstGeom prst="rect">
            <a:avLst/>
          </a:prstGeom>
        </p:spPr>
      </p:pic>
      <p:sp>
        <p:nvSpPr>
          <p:cNvPr id="36" name="Rectangle 30">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4716089"/>
            <a:ext cx="6288261" cy="1573149"/>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70FDE12-D8D1-4BEE-A188-751A3F4C6C58}"/>
              </a:ext>
            </a:extLst>
          </p:cNvPr>
          <p:cNvSpPr>
            <a:spLocks noGrp="1"/>
          </p:cNvSpPr>
          <p:nvPr>
            <p:ph type="ctrTitle"/>
          </p:nvPr>
        </p:nvSpPr>
        <p:spPr>
          <a:xfrm>
            <a:off x="856209" y="4909985"/>
            <a:ext cx="3289764" cy="1185353"/>
          </a:xfrm>
        </p:spPr>
        <p:txBody>
          <a:bodyPr anchor="ctr">
            <a:normAutofit/>
          </a:bodyPr>
          <a:lstStyle/>
          <a:p>
            <a:pPr algn="ctr"/>
            <a:r>
              <a:rPr lang="en-US" sz="2600" dirty="0" err="1"/>
              <a:t>MathFest</a:t>
            </a:r>
            <a:r>
              <a:rPr lang="en-US" sz="2600" dirty="0"/>
              <a:t> 2021</a:t>
            </a:r>
          </a:p>
        </p:txBody>
      </p:sp>
      <p:sp>
        <p:nvSpPr>
          <p:cNvPr id="33" name="Rectangle 32">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28936" y="5498088"/>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465A15F1-1986-45B9-B872-EA52BFFAEF0C}"/>
              </a:ext>
            </a:extLst>
          </p:cNvPr>
          <p:cNvSpPr txBox="1"/>
          <p:nvPr/>
        </p:nvSpPr>
        <p:spPr>
          <a:xfrm>
            <a:off x="4385063" y="4786114"/>
            <a:ext cx="2469881" cy="1477328"/>
          </a:xfrm>
          <a:prstGeom prst="rect">
            <a:avLst/>
          </a:prstGeom>
          <a:noFill/>
        </p:spPr>
        <p:txBody>
          <a:bodyPr wrap="square" rtlCol="0">
            <a:spAutoFit/>
          </a:bodyPr>
          <a:lstStyle/>
          <a:p>
            <a:pPr algn="ctr"/>
            <a:r>
              <a:rPr lang="en-US" dirty="0"/>
              <a:t>Mark Branson</a:t>
            </a:r>
          </a:p>
          <a:p>
            <a:pPr algn="ctr"/>
            <a:r>
              <a:rPr lang="en-US" dirty="0"/>
              <a:t>Stevenson University</a:t>
            </a:r>
          </a:p>
          <a:p>
            <a:pPr algn="ctr"/>
            <a:endParaRPr lang="en-US" dirty="0"/>
          </a:p>
          <a:p>
            <a:pPr algn="ctr"/>
            <a:r>
              <a:rPr lang="en-US" dirty="0"/>
              <a:t>Whitney George</a:t>
            </a:r>
          </a:p>
          <a:p>
            <a:pPr algn="ctr"/>
            <a:r>
              <a:rPr lang="en-US" dirty="0"/>
              <a:t>UW - Lacrosse </a:t>
            </a:r>
          </a:p>
        </p:txBody>
      </p:sp>
      <p:sp>
        <p:nvSpPr>
          <p:cNvPr id="15" name="TextBox 14">
            <a:extLst>
              <a:ext uri="{FF2B5EF4-FFF2-40B4-BE49-F238E27FC236}">
                <a16:creationId xmlns:a16="http://schemas.microsoft.com/office/drawing/2014/main" id="{65462994-CA46-4A16-AC0B-F44C6495FBA3}"/>
              </a:ext>
            </a:extLst>
          </p:cNvPr>
          <p:cNvSpPr txBox="1"/>
          <p:nvPr/>
        </p:nvSpPr>
        <p:spPr>
          <a:xfrm>
            <a:off x="-147287" y="1156655"/>
            <a:ext cx="9266548" cy="2308324"/>
          </a:xfrm>
          <a:prstGeom prst="rect">
            <a:avLst/>
          </a:prstGeom>
          <a:noFill/>
        </p:spPr>
        <p:txBody>
          <a:bodyPr wrap="square" rtlCol="0">
            <a:spAutoFit/>
          </a:bodyPr>
          <a:lstStyle/>
          <a:p>
            <a:pPr algn="ctr"/>
            <a:r>
              <a:rPr lang="en-US" sz="4800" dirty="0">
                <a:latin typeface="Georgia Pro Black" panose="02040A02050405020203" pitchFamily="18" charset="0"/>
              </a:rPr>
              <a:t>Math for the People: </a:t>
            </a:r>
          </a:p>
          <a:p>
            <a:pPr algn="ctr"/>
            <a:r>
              <a:rPr lang="en-US" sz="4800" dirty="0">
                <a:latin typeface="Georgia Pro Black" panose="02040A02050405020203" pitchFamily="18" charset="0"/>
              </a:rPr>
              <a:t>A Radical New Approach to Quantitative Literacy</a:t>
            </a:r>
          </a:p>
        </p:txBody>
      </p:sp>
      <p:pic>
        <p:nvPicPr>
          <p:cNvPr id="3" name="Picture 2">
            <a:extLst>
              <a:ext uri="{FF2B5EF4-FFF2-40B4-BE49-F238E27FC236}">
                <a16:creationId xmlns:a16="http://schemas.microsoft.com/office/drawing/2014/main" id="{7BB2DED2-5EF1-4031-B894-036540B52C76}"/>
              </a:ext>
            </a:extLst>
          </p:cNvPr>
          <p:cNvPicPr>
            <a:picLocks noChangeAspect="1"/>
          </p:cNvPicPr>
          <p:nvPr/>
        </p:nvPicPr>
        <p:blipFill>
          <a:blip r:embed="rId3"/>
          <a:stretch>
            <a:fillRect/>
          </a:stretch>
        </p:blipFill>
        <p:spPr>
          <a:xfrm>
            <a:off x="9119261" y="6013389"/>
            <a:ext cx="2981325" cy="752475"/>
          </a:xfrm>
          <a:prstGeom prst="rect">
            <a:avLst/>
          </a:prstGeom>
        </p:spPr>
      </p:pic>
      <p:sp>
        <p:nvSpPr>
          <p:cNvPr id="4" name="TextBox 3">
            <a:extLst>
              <a:ext uri="{FF2B5EF4-FFF2-40B4-BE49-F238E27FC236}">
                <a16:creationId xmlns:a16="http://schemas.microsoft.com/office/drawing/2014/main" id="{52B1DF18-E4FF-44C6-A4E5-6E3C8DB050C6}"/>
              </a:ext>
            </a:extLst>
          </p:cNvPr>
          <p:cNvSpPr txBox="1"/>
          <p:nvPr/>
        </p:nvSpPr>
        <p:spPr>
          <a:xfrm>
            <a:off x="1897724" y="3383859"/>
            <a:ext cx="5725339" cy="369332"/>
          </a:xfrm>
          <a:prstGeom prst="rect">
            <a:avLst/>
          </a:prstGeom>
          <a:noFill/>
        </p:spPr>
        <p:txBody>
          <a:bodyPr wrap="square" rtlCol="0">
            <a:spAutoFit/>
          </a:bodyPr>
          <a:lstStyle/>
          <a:p>
            <a:r>
              <a:rPr lang="en-US" dirty="0">
                <a:latin typeface="Georgia Pro" panose="02040502050405020303" pitchFamily="18" charset="0"/>
              </a:rPr>
              <a:t>Funding provided by M.O.S.T. OER Grant Program</a:t>
            </a:r>
          </a:p>
        </p:txBody>
      </p:sp>
      <p:sp>
        <p:nvSpPr>
          <p:cNvPr id="6" name="Rectangle 5">
            <a:extLst>
              <a:ext uri="{FF2B5EF4-FFF2-40B4-BE49-F238E27FC236}">
                <a16:creationId xmlns:a16="http://schemas.microsoft.com/office/drawing/2014/main" id="{B18BBA3F-8CF9-6C45-82C6-5FCCC7424ECE}"/>
              </a:ext>
            </a:extLst>
          </p:cNvPr>
          <p:cNvSpPr/>
          <p:nvPr/>
        </p:nvSpPr>
        <p:spPr>
          <a:xfrm>
            <a:off x="1004576" y="6333467"/>
            <a:ext cx="5374130" cy="290336"/>
          </a:xfrm>
          <a:prstGeom prst="rect">
            <a:avLst/>
          </a:prstGeom>
        </p:spPr>
        <p:txBody>
          <a:bodyPr wrap="square">
            <a:spAutoFit/>
          </a:bodyPr>
          <a:lstStyle/>
          <a:p>
            <a:pPr>
              <a:lnSpc>
                <a:spcPct val="115000"/>
              </a:lnSpc>
            </a:pPr>
            <a:r>
              <a:rPr lang="en-US" sz="1200" b="1" dirty="0">
                <a:latin typeface="Calibri" panose="020F0502020204030204" pitchFamily="34" charset="0"/>
                <a:ea typeface="Calibri" panose="020F0502020204030204" pitchFamily="34" charset="0"/>
                <a:cs typeface="Proxima Nova"/>
              </a:rPr>
              <a:t>The M4TP Logo </a:t>
            </a:r>
            <a:r>
              <a:rPr lang="en-US" sz="1200" u="sng" dirty="0">
                <a:solidFill>
                  <a:srgbClr val="0000FF"/>
                </a:solidFill>
                <a:latin typeface="Proxima Nova"/>
                <a:ea typeface="Proxima Nova"/>
                <a:cs typeface="Proxima Nova"/>
                <a:hlinkClick r:id="rId4"/>
              </a:rPr>
              <a:t>CC BY-SA</a:t>
            </a:r>
            <a:r>
              <a:rPr lang="en-US" sz="1200" b="1" dirty="0">
                <a:latin typeface="Calibri" panose="020F0502020204030204" pitchFamily="34" charset="0"/>
                <a:ea typeface="Calibri" panose="020F0502020204030204" pitchFamily="34" charset="0"/>
                <a:cs typeface="Proxima Nova"/>
              </a:rPr>
              <a:t> by Mark Branson,  based on </a:t>
            </a:r>
            <a:r>
              <a:rPr lang="en-US" sz="1200" u="sng" dirty="0">
                <a:solidFill>
                  <a:srgbClr val="0000FF"/>
                </a:solidFill>
                <a:latin typeface="Proxima Nova"/>
                <a:ea typeface="Proxima Nova"/>
                <a:cs typeface="Proxima Nova"/>
                <a:hlinkClick r:id="rId5"/>
              </a:rPr>
              <a:t>Carlos88888</a:t>
            </a:r>
            <a:r>
              <a:rPr lang="en-US" sz="1200" dirty="0">
                <a:latin typeface="Proxima Nova"/>
                <a:ea typeface="Proxima Nova"/>
                <a:cs typeface="Proxima Nova"/>
              </a:rPr>
              <a:t> / </a:t>
            </a:r>
            <a:r>
              <a:rPr lang="en-US" sz="1200" u="sng" dirty="0">
                <a:solidFill>
                  <a:srgbClr val="0000FF"/>
                </a:solidFill>
                <a:latin typeface="Proxima Nova"/>
                <a:ea typeface="Proxima Nova"/>
                <a:cs typeface="Proxima Nova"/>
                <a:hlinkClick r:id="rId4"/>
              </a:rPr>
              <a:t>CC BY-SA</a:t>
            </a:r>
            <a:endParaRPr lang="en-US" sz="1200" dirty="0">
              <a:latin typeface="Proxima Nova"/>
              <a:ea typeface="Proxima Nova"/>
              <a:cs typeface="Proxima Nova"/>
            </a:endParaRPr>
          </a:p>
        </p:txBody>
      </p:sp>
    </p:spTree>
    <p:extLst>
      <p:ext uri="{BB962C8B-B14F-4D97-AF65-F5344CB8AC3E}">
        <p14:creationId xmlns:p14="http://schemas.microsoft.com/office/powerpoint/2010/main" val="1511412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0565E-A9D3-3D45-BEC8-E3B504EA380B}"/>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9BC0A114-220E-1642-8C6B-A0DE4BCBA268}"/>
              </a:ext>
            </a:extLst>
          </p:cNvPr>
          <p:cNvSpPr>
            <a:spLocks noGrp="1"/>
          </p:cNvSpPr>
          <p:nvPr>
            <p:ph idx="1"/>
          </p:nvPr>
        </p:nvSpPr>
        <p:spPr>
          <a:xfrm>
            <a:off x="1014984" y="2195450"/>
            <a:ext cx="7821955" cy="2133664"/>
          </a:xfrm>
        </p:spPr>
        <p:txBody>
          <a:bodyPr>
            <a:normAutofit lnSpcReduction="10000"/>
          </a:bodyPr>
          <a:lstStyle/>
          <a:p>
            <a:r>
              <a:rPr lang="en-US" dirty="0"/>
              <a:t>We are currently in our first phase of module development, and plan to release our “first edition” in March 2022.</a:t>
            </a:r>
          </a:p>
          <a:p>
            <a:r>
              <a:rPr lang="en-US" dirty="0"/>
              <a:t>Once that first phase is done, we’re planning to launch a second call for authors &amp; expand the text.</a:t>
            </a:r>
          </a:p>
        </p:txBody>
      </p:sp>
      <p:graphicFrame>
        <p:nvGraphicFramePr>
          <p:cNvPr id="6" name="Table 5">
            <a:extLst>
              <a:ext uri="{FF2B5EF4-FFF2-40B4-BE49-F238E27FC236}">
                <a16:creationId xmlns:a16="http://schemas.microsoft.com/office/drawing/2014/main" id="{053E5569-B073-784A-A56B-F8D37759260D}"/>
              </a:ext>
            </a:extLst>
          </p:cNvPr>
          <p:cNvGraphicFramePr>
            <a:graphicFrameLocks noGrp="1"/>
          </p:cNvGraphicFramePr>
          <p:nvPr>
            <p:extLst>
              <p:ext uri="{D42A27DB-BD31-4B8C-83A1-F6EECF244321}">
                <p14:modId xmlns:p14="http://schemas.microsoft.com/office/powerpoint/2010/main" val="1499674457"/>
              </p:ext>
            </p:extLst>
          </p:nvPr>
        </p:nvGraphicFramePr>
        <p:xfrm>
          <a:off x="360363" y="4485513"/>
          <a:ext cx="8476576" cy="2133665"/>
        </p:xfrm>
        <a:graphic>
          <a:graphicData uri="http://schemas.openxmlformats.org/drawingml/2006/table">
            <a:tbl>
              <a:tblPr firstRow="1" firstCol="1" bandRow="1">
                <a:tableStyleId>{5C22544A-7EE6-4342-B048-85BDC9FD1C3A}</a:tableStyleId>
              </a:tblPr>
              <a:tblGrid>
                <a:gridCol w="1400675">
                  <a:extLst>
                    <a:ext uri="{9D8B030D-6E8A-4147-A177-3AD203B41FA5}">
                      <a16:colId xmlns:a16="http://schemas.microsoft.com/office/drawing/2014/main" val="2878301722"/>
                    </a:ext>
                  </a:extLst>
                </a:gridCol>
                <a:gridCol w="1488614">
                  <a:extLst>
                    <a:ext uri="{9D8B030D-6E8A-4147-A177-3AD203B41FA5}">
                      <a16:colId xmlns:a16="http://schemas.microsoft.com/office/drawing/2014/main" val="2162531025"/>
                    </a:ext>
                  </a:extLst>
                </a:gridCol>
                <a:gridCol w="1261967">
                  <a:extLst>
                    <a:ext uri="{9D8B030D-6E8A-4147-A177-3AD203B41FA5}">
                      <a16:colId xmlns:a16="http://schemas.microsoft.com/office/drawing/2014/main" val="2176570280"/>
                    </a:ext>
                  </a:extLst>
                </a:gridCol>
                <a:gridCol w="1371664">
                  <a:extLst>
                    <a:ext uri="{9D8B030D-6E8A-4147-A177-3AD203B41FA5}">
                      <a16:colId xmlns:a16="http://schemas.microsoft.com/office/drawing/2014/main" val="3008172643"/>
                    </a:ext>
                  </a:extLst>
                </a:gridCol>
                <a:gridCol w="1430592">
                  <a:extLst>
                    <a:ext uri="{9D8B030D-6E8A-4147-A177-3AD203B41FA5}">
                      <a16:colId xmlns:a16="http://schemas.microsoft.com/office/drawing/2014/main" val="3166202513"/>
                    </a:ext>
                  </a:extLst>
                </a:gridCol>
                <a:gridCol w="1523064">
                  <a:extLst>
                    <a:ext uri="{9D8B030D-6E8A-4147-A177-3AD203B41FA5}">
                      <a16:colId xmlns:a16="http://schemas.microsoft.com/office/drawing/2014/main" val="1306668675"/>
                    </a:ext>
                  </a:extLst>
                </a:gridCol>
              </a:tblGrid>
              <a:tr h="562589">
                <a:tc>
                  <a:txBody>
                    <a:bodyPr/>
                    <a:lstStyle/>
                    <a:p>
                      <a:pPr marL="0" marR="0">
                        <a:lnSpc>
                          <a:spcPct val="115000"/>
                        </a:lnSpc>
                        <a:spcBef>
                          <a:spcPts val="0"/>
                        </a:spcBef>
                        <a:spcAft>
                          <a:spcPts val="0"/>
                        </a:spcAft>
                      </a:pPr>
                      <a:r>
                        <a:rPr lang="en-US" sz="1800">
                          <a:effectLst/>
                        </a:rPr>
                        <a:t> </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Call for Proposals</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Response to Proposals</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Due Date</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Review Period</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Publication</a:t>
                      </a:r>
                      <a:endParaRPr lang="en-US" sz="1800">
                        <a:effectLst/>
                        <a:latin typeface="Proxima Nova"/>
                        <a:ea typeface="Proxima Nova"/>
                        <a:cs typeface="Proxima Nova"/>
                      </a:endParaRPr>
                    </a:p>
                  </a:txBody>
                  <a:tcPr marL="68580" marR="68580" marT="0" marB="0"/>
                </a:tc>
                <a:extLst>
                  <a:ext uri="{0D108BD9-81ED-4DB2-BD59-A6C34878D82A}">
                    <a16:rowId xmlns:a16="http://schemas.microsoft.com/office/drawing/2014/main" val="3572643398"/>
                  </a:ext>
                </a:extLst>
              </a:tr>
              <a:tr h="369168">
                <a:tc>
                  <a:txBody>
                    <a:bodyPr/>
                    <a:lstStyle/>
                    <a:p>
                      <a:pPr marL="0" marR="0">
                        <a:lnSpc>
                          <a:spcPct val="115000"/>
                        </a:lnSpc>
                        <a:spcBef>
                          <a:spcPts val="0"/>
                        </a:spcBef>
                        <a:spcAft>
                          <a:spcPts val="0"/>
                        </a:spcAft>
                      </a:pPr>
                      <a:r>
                        <a:rPr lang="en-US" sz="1800">
                          <a:effectLst/>
                        </a:rPr>
                        <a:t>Phase I</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04/23/21</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05/07/21</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08/30/21</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08/31/21-01/15/22</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03/17/22</a:t>
                      </a:r>
                      <a:endParaRPr lang="en-US" sz="1800">
                        <a:effectLst/>
                        <a:latin typeface="Proxima Nova"/>
                        <a:ea typeface="Proxima Nova"/>
                        <a:cs typeface="Proxima Nova"/>
                      </a:endParaRPr>
                    </a:p>
                  </a:txBody>
                  <a:tcPr marL="68580" marR="68580" marT="0" marB="0"/>
                </a:tc>
                <a:extLst>
                  <a:ext uri="{0D108BD9-81ED-4DB2-BD59-A6C34878D82A}">
                    <a16:rowId xmlns:a16="http://schemas.microsoft.com/office/drawing/2014/main" val="3591983106"/>
                  </a:ext>
                </a:extLst>
              </a:tr>
              <a:tr h="369168">
                <a:tc>
                  <a:txBody>
                    <a:bodyPr/>
                    <a:lstStyle/>
                    <a:p>
                      <a:pPr marL="0" marR="0">
                        <a:lnSpc>
                          <a:spcPct val="115000"/>
                        </a:lnSpc>
                        <a:spcBef>
                          <a:spcPts val="0"/>
                        </a:spcBef>
                        <a:spcAft>
                          <a:spcPts val="0"/>
                        </a:spcAft>
                      </a:pPr>
                      <a:r>
                        <a:rPr lang="en-US" sz="1800">
                          <a:effectLst/>
                        </a:rPr>
                        <a:t>Phase 2</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04/22/22</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05/06/22</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09/02/22</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a:effectLst/>
                        </a:rPr>
                        <a:t>09/03/22-01/13/22</a:t>
                      </a:r>
                      <a:endParaRPr lang="en-US" sz="1800">
                        <a:effectLst/>
                        <a:latin typeface="Proxima Nova"/>
                        <a:ea typeface="Proxima Nova"/>
                        <a:cs typeface="Proxima Nova"/>
                      </a:endParaRPr>
                    </a:p>
                  </a:txBody>
                  <a:tcPr marL="68580" marR="68580" marT="0" marB="0"/>
                </a:tc>
                <a:tc>
                  <a:txBody>
                    <a:bodyPr/>
                    <a:lstStyle/>
                    <a:p>
                      <a:pPr marL="0" marR="0">
                        <a:lnSpc>
                          <a:spcPct val="115000"/>
                        </a:lnSpc>
                        <a:spcBef>
                          <a:spcPts val="0"/>
                        </a:spcBef>
                        <a:spcAft>
                          <a:spcPts val="0"/>
                        </a:spcAft>
                      </a:pPr>
                      <a:r>
                        <a:rPr lang="en-US" sz="1800" dirty="0">
                          <a:effectLst/>
                        </a:rPr>
                        <a:t>03/17/23</a:t>
                      </a:r>
                      <a:endParaRPr lang="en-US" sz="1800" dirty="0">
                        <a:effectLst/>
                        <a:latin typeface="Proxima Nova"/>
                        <a:ea typeface="Proxima Nova"/>
                        <a:cs typeface="Proxima Nova"/>
                      </a:endParaRPr>
                    </a:p>
                  </a:txBody>
                  <a:tcPr marL="68580" marR="68580" marT="0" marB="0"/>
                </a:tc>
                <a:extLst>
                  <a:ext uri="{0D108BD9-81ED-4DB2-BD59-A6C34878D82A}">
                    <a16:rowId xmlns:a16="http://schemas.microsoft.com/office/drawing/2014/main" val="663309744"/>
                  </a:ext>
                </a:extLst>
              </a:tr>
            </a:tbl>
          </a:graphicData>
        </a:graphic>
      </p:graphicFrame>
    </p:spTree>
    <p:extLst>
      <p:ext uri="{BB962C8B-B14F-4D97-AF65-F5344CB8AC3E}">
        <p14:creationId xmlns:p14="http://schemas.microsoft.com/office/powerpoint/2010/main" val="2449733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12BE5-3272-D748-8924-1A872F3B21D1}"/>
              </a:ext>
            </a:extLst>
          </p:cNvPr>
          <p:cNvSpPr>
            <a:spLocks noGrp="1"/>
          </p:cNvSpPr>
          <p:nvPr>
            <p:ph type="title"/>
          </p:nvPr>
        </p:nvSpPr>
        <p:spPr/>
        <p:txBody>
          <a:bodyPr/>
          <a:lstStyle/>
          <a:p>
            <a:r>
              <a:rPr lang="en-US" dirty="0"/>
              <a:t>How to Get Involved</a:t>
            </a:r>
          </a:p>
        </p:txBody>
      </p:sp>
      <p:sp>
        <p:nvSpPr>
          <p:cNvPr id="3" name="Content Placeholder 2">
            <a:extLst>
              <a:ext uri="{FF2B5EF4-FFF2-40B4-BE49-F238E27FC236}">
                <a16:creationId xmlns:a16="http://schemas.microsoft.com/office/drawing/2014/main" id="{86E6AD77-1C31-C244-AF83-291322F43162}"/>
              </a:ext>
            </a:extLst>
          </p:cNvPr>
          <p:cNvSpPr>
            <a:spLocks noGrp="1"/>
          </p:cNvSpPr>
          <p:nvPr>
            <p:ph idx="1"/>
          </p:nvPr>
        </p:nvSpPr>
        <p:spPr/>
        <p:txBody>
          <a:bodyPr/>
          <a:lstStyle/>
          <a:p>
            <a:r>
              <a:rPr lang="en-US" dirty="0"/>
              <a:t>We’re currently seeking reviewers (for content, inclusivity, and accessibility) for Phase 1 this fall.</a:t>
            </a:r>
          </a:p>
          <a:p>
            <a:r>
              <a:rPr lang="en-US" dirty="0"/>
              <a:t>We’ll be seeking authors for Phase 2 in Spring 2022.</a:t>
            </a:r>
          </a:p>
          <a:p>
            <a:r>
              <a:rPr lang="en-US" dirty="0"/>
              <a:t>We’ll be seeking adopters and classroom testers in Fall 2022.</a:t>
            </a:r>
          </a:p>
          <a:p>
            <a:r>
              <a:rPr lang="en-US" dirty="0"/>
              <a:t>If you’re interested in the project, check out our </a:t>
            </a:r>
            <a:r>
              <a:rPr lang="en-US" dirty="0">
                <a:hlinkClick r:id="rId2"/>
              </a:rPr>
              <a:t>website</a:t>
            </a:r>
            <a:r>
              <a:rPr lang="en-US" dirty="0"/>
              <a:t> or email us.</a:t>
            </a:r>
          </a:p>
        </p:txBody>
      </p:sp>
    </p:spTree>
    <p:extLst>
      <p:ext uri="{BB962C8B-B14F-4D97-AF65-F5344CB8AC3E}">
        <p14:creationId xmlns:p14="http://schemas.microsoft.com/office/powerpoint/2010/main" val="3468495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54856-7523-D246-8670-52CAA60253F5}"/>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3BED82DB-F6A3-6E41-952F-708E378CDE2E}"/>
              </a:ext>
            </a:extLst>
          </p:cNvPr>
          <p:cNvSpPr>
            <a:spLocks noGrp="1"/>
          </p:cNvSpPr>
          <p:nvPr>
            <p:ph idx="1"/>
          </p:nvPr>
        </p:nvSpPr>
        <p:spPr>
          <a:xfrm>
            <a:off x="571500" y="2478024"/>
            <a:ext cx="8265439" cy="3694176"/>
          </a:xfrm>
        </p:spPr>
        <p:txBody>
          <a:bodyPr/>
          <a:lstStyle/>
          <a:p>
            <a:r>
              <a:rPr lang="en-US" dirty="0"/>
              <a:t>Mark Branson: </a:t>
            </a:r>
            <a:r>
              <a:rPr lang="en-US" dirty="0">
                <a:hlinkClick r:id="rId2"/>
              </a:rPr>
              <a:t>mbranson@Stevenson.edu</a:t>
            </a:r>
            <a:endParaRPr lang="en-US" dirty="0"/>
          </a:p>
          <a:p>
            <a:r>
              <a:rPr lang="en-US" dirty="0"/>
              <a:t>Whitney George: </a:t>
            </a:r>
            <a:r>
              <a:rPr lang="en-US" dirty="0">
                <a:hlinkClick r:id="rId3"/>
              </a:rPr>
              <a:t>wgeorge@uwlax.edu</a:t>
            </a:r>
            <a:endParaRPr lang="en-US" dirty="0"/>
          </a:p>
          <a:p>
            <a:r>
              <a:rPr lang="en-US" dirty="0"/>
              <a:t>Math For the People: </a:t>
            </a:r>
            <a:r>
              <a:rPr lang="en-US" dirty="0">
                <a:hlinkClick r:id="rId4"/>
              </a:rPr>
              <a:t>https://web.stevenson.edu/mbranson/m4tp/index.html</a:t>
            </a:r>
            <a:endParaRPr lang="en-US" dirty="0"/>
          </a:p>
          <a:p>
            <a:endParaRPr lang="en-US" dirty="0"/>
          </a:p>
        </p:txBody>
      </p:sp>
    </p:spTree>
    <p:extLst>
      <p:ext uri="{BB962C8B-B14F-4D97-AF65-F5344CB8AC3E}">
        <p14:creationId xmlns:p14="http://schemas.microsoft.com/office/powerpoint/2010/main" val="117537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5F161-370B-C747-823E-AE3ED2C1AD7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10BABEF0-89CC-5E46-8CAB-21C2D28315A7}"/>
              </a:ext>
            </a:extLst>
          </p:cNvPr>
          <p:cNvSpPr>
            <a:spLocks noGrp="1"/>
          </p:cNvSpPr>
          <p:nvPr>
            <p:ph idx="1"/>
          </p:nvPr>
        </p:nvSpPr>
        <p:spPr/>
        <p:txBody>
          <a:bodyPr/>
          <a:lstStyle/>
          <a:p>
            <a:r>
              <a:rPr lang="en-US" dirty="0"/>
              <a:t>Mission</a:t>
            </a:r>
          </a:p>
          <a:p>
            <a:r>
              <a:rPr lang="en-US" dirty="0"/>
              <a:t>Textbook Structure</a:t>
            </a:r>
          </a:p>
          <a:p>
            <a:r>
              <a:rPr lang="en-US" dirty="0"/>
              <a:t>Timeline</a:t>
            </a:r>
          </a:p>
          <a:p>
            <a:r>
              <a:rPr lang="en-US" dirty="0"/>
              <a:t>How to get Involved</a:t>
            </a:r>
          </a:p>
        </p:txBody>
      </p:sp>
    </p:spTree>
    <p:extLst>
      <p:ext uri="{BB962C8B-B14F-4D97-AF65-F5344CB8AC3E}">
        <p14:creationId xmlns:p14="http://schemas.microsoft.com/office/powerpoint/2010/main" val="112169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67915-0588-5C46-AF49-7268CE2B7AA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9010ECE-79E0-244C-8538-81A3385522F3}"/>
              </a:ext>
            </a:extLst>
          </p:cNvPr>
          <p:cNvSpPr>
            <a:spLocks noGrp="1"/>
          </p:cNvSpPr>
          <p:nvPr>
            <p:ph idx="1"/>
          </p:nvPr>
        </p:nvSpPr>
        <p:spPr/>
        <p:txBody>
          <a:bodyPr/>
          <a:lstStyle/>
          <a:p>
            <a:r>
              <a:rPr lang="en-US" dirty="0"/>
              <a:t>Our traditional approaches to mathematics assume both a traditional background in algebra &amp; calculations, but also student interest in the mathematics being covered.</a:t>
            </a:r>
          </a:p>
          <a:p>
            <a:r>
              <a:rPr lang="en-US" dirty="0"/>
              <a:t>Too often, we rely on either a desire to progress to other coursework or a need to pass a general education requirement to motivate student interest in mathematics.</a:t>
            </a:r>
          </a:p>
        </p:txBody>
      </p:sp>
    </p:spTree>
    <p:extLst>
      <p:ext uri="{BB962C8B-B14F-4D97-AF65-F5344CB8AC3E}">
        <p14:creationId xmlns:p14="http://schemas.microsoft.com/office/powerpoint/2010/main" val="2580857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D198-FABA-2E44-9D5D-82F82FA25080}"/>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E5A428E7-4151-3648-A50F-3AF15BB01840}"/>
              </a:ext>
            </a:extLst>
          </p:cNvPr>
          <p:cNvSpPr>
            <a:spLocks noGrp="1"/>
          </p:cNvSpPr>
          <p:nvPr>
            <p:ph idx="1"/>
          </p:nvPr>
        </p:nvSpPr>
        <p:spPr/>
        <p:txBody>
          <a:bodyPr/>
          <a:lstStyle/>
          <a:p>
            <a:r>
              <a:rPr lang="en-US" dirty="0"/>
              <a:t>Math for the People is a OER textbook project which seeks to provide students with a social-justice focused quantitative literacy education.</a:t>
            </a:r>
          </a:p>
          <a:p>
            <a:r>
              <a:rPr lang="en-US" dirty="0"/>
              <a:t>Rather than proceeding from an interesting mathematical topic to applications, M4TP seeks to teach QL concepts in the specific context of social justice topics.</a:t>
            </a:r>
          </a:p>
        </p:txBody>
      </p:sp>
    </p:spTree>
    <p:extLst>
      <p:ext uri="{BB962C8B-B14F-4D97-AF65-F5344CB8AC3E}">
        <p14:creationId xmlns:p14="http://schemas.microsoft.com/office/powerpoint/2010/main" val="267673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E5978-8EFC-FC45-AEAC-C5527437804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2E2D8883-501F-B743-B2CE-57F17F94E549}"/>
              </a:ext>
            </a:extLst>
          </p:cNvPr>
          <p:cNvSpPr>
            <a:spLocks noGrp="1"/>
          </p:cNvSpPr>
          <p:nvPr>
            <p:ph idx="1"/>
          </p:nvPr>
        </p:nvSpPr>
        <p:spPr/>
        <p:txBody>
          <a:bodyPr/>
          <a:lstStyle/>
          <a:p>
            <a:r>
              <a:rPr lang="en-US" dirty="0"/>
              <a:t>Our goal is to provide diverse authors, editors, and reviewers to create a project which is freely available to all students.</a:t>
            </a:r>
          </a:p>
          <a:p>
            <a:r>
              <a:rPr lang="en-US" dirty="0"/>
              <a:t>Our course materials are generally aimed at a first—year non-STEM college mathematics classroom but should be useful for instructors teaching a wide variety of courses &amp; levels.</a:t>
            </a:r>
          </a:p>
        </p:txBody>
      </p:sp>
    </p:spTree>
    <p:extLst>
      <p:ext uri="{BB962C8B-B14F-4D97-AF65-F5344CB8AC3E}">
        <p14:creationId xmlns:p14="http://schemas.microsoft.com/office/powerpoint/2010/main" val="2031514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7B7E3-D4E7-3D4A-A118-C73F80A791A2}"/>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DA6EE7EB-ECD5-4E42-9BE1-CC09D3B4AE48}"/>
              </a:ext>
            </a:extLst>
          </p:cNvPr>
          <p:cNvSpPr>
            <a:spLocks noGrp="1"/>
          </p:cNvSpPr>
          <p:nvPr>
            <p:ph idx="1"/>
          </p:nvPr>
        </p:nvSpPr>
        <p:spPr/>
        <p:txBody>
          <a:bodyPr/>
          <a:lstStyle/>
          <a:p>
            <a:r>
              <a:rPr lang="en-US" dirty="0"/>
              <a:t>We would like to create course materials for the QL classroom that are culturally relevant, inclusive of all students, and help students understand that mathematics is something which can help them both to know their world and to create change.</a:t>
            </a:r>
          </a:p>
        </p:txBody>
      </p:sp>
    </p:spTree>
    <p:extLst>
      <p:ext uri="{BB962C8B-B14F-4D97-AF65-F5344CB8AC3E}">
        <p14:creationId xmlns:p14="http://schemas.microsoft.com/office/powerpoint/2010/main" val="3510822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AA3B9-0AB4-F14C-A569-5C2CD86DC1BF}"/>
              </a:ext>
            </a:extLst>
          </p:cNvPr>
          <p:cNvSpPr>
            <a:spLocks noGrp="1"/>
          </p:cNvSpPr>
          <p:nvPr>
            <p:ph type="title"/>
          </p:nvPr>
        </p:nvSpPr>
        <p:spPr/>
        <p:txBody>
          <a:bodyPr/>
          <a:lstStyle/>
          <a:p>
            <a:r>
              <a:rPr lang="en-US" dirty="0"/>
              <a:t>Textbook Structure</a:t>
            </a:r>
          </a:p>
        </p:txBody>
      </p:sp>
      <p:sp>
        <p:nvSpPr>
          <p:cNvPr id="3" name="Content Placeholder 2">
            <a:extLst>
              <a:ext uri="{FF2B5EF4-FFF2-40B4-BE49-F238E27FC236}">
                <a16:creationId xmlns:a16="http://schemas.microsoft.com/office/drawing/2014/main" id="{ECAF32F6-37D9-2E4C-907F-15EE3A50B886}"/>
              </a:ext>
            </a:extLst>
          </p:cNvPr>
          <p:cNvSpPr>
            <a:spLocks noGrp="1"/>
          </p:cNvSpPr>
          <p:nvPr>
            <p:ph idx="1"/>
          </p:nvPr>
        </p:nvSpPr>
        <p:spPr>
          <a:xfrm>
            <a:off x="1014984" y="2478024"/>
            <a:ext cx="7821955" cy="950976"/>
          </a:xfrm>
        </p:spPr>
        <p:txBody>
          <a:bodyPr/>
          <a:lstStyle/>
          <a:p>
            <a:r>
              <a:rPr lang="en-US" dirty="0"/>
              <a:t>Each module of the textbook will focus on a specific social justice topic:</a:t>
            </a:r>
          </a:p>
        </p:txBody>
      </p:sp>
      <p:sp>
        <p:nvSpPr>
          <p:cNvPr id="4" name="TextBox 3">
            <a:extLst>
              <a:ext uri="{FF2B5EF4-FFF2-40B4-BE49-F238E27FC236}">
                <a16:creationId xmlns:a16="http://schemas.microsoft.com/office/drawing/2014/main" id="{D4960023-7878-A94D-A588-FC8DC7B6E0CC}"/>
              </a:ext>
            </a:extLst>
          </p:cNvPr>
          <p:cNvSpPr txBox="1"/>
          <p:nvPr/>
        </p:nvSpPr>
        <p:spPr>
          <a:xfrm>
            <a:off x="1014984" y="3717143"/>
            <a:ext cx="4142804"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Greenhouse Gas Emissions</a:t>
            </a:r>
          </a:p>
        </p:txBody>
      </p:sp>
      <p:sp>
        <p:nvSpPr>
          <p:cNvPr id="5" name="TextBox 4">
            <a:extLst>
              <a:ext uri="{FF2B5EF4-FFF2-40B4-BE49-F238E27FC236}">
                <a16:creationId xmlns:a16="http://schemas.microsoft.com/office/drawing/2014/main" id="{C4D0EFE1-E757-1B4D-B9D7-895ECD9CA44D}"/>
              </a:ext>
            </a:extLst>
          </p:cNvPr>
          <p:cNvSpPr txBox="1"/>
          <p:nvPr/>
        </p:nvSpPr>
        <p:spPr>
          <a:xfrm>
            <a:off x="2053209" y="4873399"/>
            <a:ext cx="4142804"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School-to-Prison Pipeline</a:t>
            </a:r>
          </a:p>
        </p:txBody>
      </p:sp>
      <p:sp>
        <p:nvSpPr>
          <p:cNvPr id="6" name="TextBox 5">
            <a:extLst>
              <a:ext uri="{FF2B5EF4-FFF2-40B4-BE49-F238E27FC236}">
                <a16:creationId xmlns:a16="http://schemas.microsoft.com/office/drawing/2014/main" id="{7F7BD0E9-0EE3-2346-8B83-A94F0AE8D71F}"/>
              </a:ext>
            </a:extLst>
          </p:cNvPr>
          <p:cNvSpPr txBox="1"/>
          <p:nvPr/>
        </p:nvSpPr>
        <p:spPr>
          <a:xfrm>
            <a:off x="5643706" y="3717143"/>
            <a:ext cx="1818990"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Fake News</a:t>
            </a:r>
          </a:p>
        </p:txBody>
      </p:sp>
      <p:sp>
        <p:nvSpPr>
          <p:cNvPr id="7" name="TextBox 6">
            <a:extLst>
              <a:ext uri="{FF2B5EF4-FFF2-40B4-BE49-F238E27FC236}">
                <a16:creationId xmlns:a16="http://schemas.microsoft.com/office/drawing/2014/main" id="{5034F1EF-EB8C-B246-B1AD-4B0A65931ACE}"/>
              </a:ext>
            </a:extLst>
          </p:cNvPr>
          <p:cNvSpPr txBox="1"/>
          <p:nvPr/>
        </p:nvSpPr>
        <p:spPr>
          <a:xfrm>
            <a:off x="3753421" y="4295271"/>
            <a:ext cx="4142804"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Reproductive Healthcare</a:t>
            </a:r>
          </a:p>
        </p:txBody>
      </p:sp>
      <p:sp>
        <p:nvSpPr>
          <p:cNvPr id="8" name="TextBox 7">
            <a:extLst>
              <a:ext uri="{FF2B5EF4-FFF2-40B4-BE49-F238E27FC236}">
                <a16:creationId xmlns:a16="http://schemas.microsoft.com/office/drawing/2014/main" id="{1B14EF6D-501D-164A-8C03-6C16F6BE2057}"/>
              </a:ext>
            </a:extLst>
          </p:cNvPr>
          <p:cNvSpPr txBox="1"/>
          <p:nvPr/>
        </p:nvSpPr>
        <p:spPr>
          <a:xfrm>
            <a:off x="519970" y="4295271"/>
            <a:ext cx="2733104"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Gerrymandering</a:t>
            </a:r>
          </a:p>
        </p:txBody>
      </p:sp>
      <p:sp>
        <p:nvSpPr>
          <p:cNvPr id="9" name="TextBox 8">
            <a:extLst>
              <a:ext uri="{FF2B5EF4-FFF2-40B4-BE49-F238E27FC236}">
                <a16:creationId xmlns:a16="http://schemas.microsoft.com/office/drawing/2014/main" id="{493EFC7E-0207-814D-8944-369D35CC86AB}"/>
              </a:ext>
            </a:extLst>
          </p:cNvPr>
          <p:cNvSpPr txBox="1"/>
          <p:nvPr/>
        </p:nvSpPr>
        <p:spPr>
          <a:xfrm>
            <a:off x="668857" y="5451527"/>
            <a:ext cx="4142804"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Racially-Biased Policing</a:t>
            </a:r>
          </a:p>
        </p:txBody>
      </p:sp>
      <p:sp>
        <p:nvSpPr>
          <p:cNvPr id="10" name="TextBox 9">
            <a:extLst>
              <a:ext uri="{FF2B5EF4-FFF2-40B4-BE49-F238E27FC236}">
                <a16:creationId xmlns:a16="http://schemas.microsoft.com/office/drawing/2014/main" id="{C52C05EC-0DEB-B149-AC4A-F86170343035}"/>
              </a:ext>
            </a:extLst>
          </p:cNvPr>
          <p:cNvSpPr txBox="1"/>
          <p:nvPr/>
        </p:nvSpPr>
        <p:spPr>
          <a:xfrm>
            <a:off x="5157788" y="5451526"/>
            <a:ext cx="3526751"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Predatory Lending</a:t>
            </a:r>
          </a:p>
        </p:txBody>
      </p:sp>
      <p:sp>
        <p:nvSpPr>
          <p:cNvPr id="11" name="TextBox 10">
            <a:extLst>
              <a:ext uri="{FF2B5EF4-FFF2-40B4-BE49-F238E27FC236}">
                <a16:creationId xmlns:a16="http://schemas.microsoft.com/office/drawing/2014/main" id="{B55778C3-3B31-CD40-BC7F-3EA964B6159F}"/>
              </a:ext>
            </a:extLst>
          </p:cNvPr>
          <p:cNvSpPr txBox="1"/>
          <p:nvPr/>
        </p:nvSpPr>
        <p:spPr>
          <a:xfrm>
            <a:off x="2410397" y="6029657"/>
            <a:ext cx="4142804" cy="461665"/>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dirty="0"/>
              <a:t>Mental Healthcare Access</a:t>
            </a:r>
          </a:p>
        </p:txBody>
      </p:sp>
    </p:spTree>
    <p:extLst>
      <p:ext uri="{BB962C8B-B14F-4D97-AF65-F5344CB8AC3E}">
        <p14:creationId xmlns:p14="http://schemas.microsoft.com/office/powerpoint/2010/main" val="1184354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19B3-62D6-7541-AB26-904EBE4D121B}"/>
              </a:ext>
            </a:extLst>
          </p:cNvPr>
          <p:cNvSpPr>
            <a:spLocks noGrp="1"/>
          </p:cNvSpPr>
          <p:nvPr>
            <p:ph type="title"/>
          </p:nvPr>
        </p:nvSpPr>
        <p:spPr/>
        <p:txBody>
          <a:bodyPr/>
          <a:lstStyle/>
          <a:p>
            <a:r>
              <a:rPr lang="en-US" dirty="0"/>
              <a:t>Textbook Structure</a:t>
            </a:r>
          </a:p>
        </p:txBody>
      </p:sp>
      <p:sp>
        <p:nvSpPr>
          <p:cNvPr id="3" name="Content Placeholder 2">
            <a:extLst>
              <a:ext uri="{FF2B5EF4-FFF2-40B4-BE49-F238E27FC236}">
                <a16:creationId xmlns:a16="http://schemas.microsoft.com/office/drawing/2014/main" id="{4D3B7D2B-D85C-5A44-B304-A16AB9A85F44}"/>
              </a:ext>
            </a:extLst>
          </p:cNvPr>
          <p:cNvSpPr>
            <a:spLocks noGrp="1"/>
          </p:cNvSpPr>
          <p:nvPr>
            <p:ph idx="1"/>
          </p:nvPr>
        </p:nvSpPr>
        <p:spPr/>
        <p:txBody>
          <a:bodyPr>
            <a:normAutofit fontScale="92500" lnSpcReduction="10000"/>
          </a:bodyPr>
          <a:lstStyle/>
          <a:p>
            <a:r>
              <a:rPr lang="en-US" dirty="0"/>
              <a:t>Each module has the following parts:</a:t>
            </a:r>
          </a:p>
          <a:p>
            <a:pPr lvl="1"/>
            <a:r>
              <a:rPr lang="en-US" dirty="0"/>
              <a:t>Objectives</a:t>
            </a:r>
          </a:p>
          <a:p>
            <a:pPr lvl="1"/>
            <a:r>
              <a:rPr lang="en-US" dirty="0"/>
              <a:t>Understanding the Issue</a:t>
            </a:r>
          </a:p>
          <a:p>
            <a:pPr lvl="1"/>
            <a:r>
              <a:rPr lang="en-US" dirty="0"/>
              <a:t>Cui Bono - Who Benefits?</a:t>
            </a:r>
          </a:p>
          <a:p>
            <a:pPr lvl="1"/>
            <a:r>
              <a:rPr lang="en-US" dirty="0"/>
              <a:t>Big Problem</a:t>
            </a:r>
          </a:p>
          <a:p>
            <a:pPr lvl="1"/>
            <a:r>
              <a:rPr lang="en-US" dirty="0"/>
              <a:t>Mathematics Topics (2-4)</a:t>
            </a:r>
          </a:p>
          <a:p>
            <a:pPr lvl="1"/>
            <a:r>
              <a:rPr lang="en-US" dirty="0"/>
              <a:t>Solving for Change</a:t>
            </a:r>
          </a:p>
          <a:p>
            <a:pPr lvl="1"/>
            <a:r>
              <a:rPr lang="en-US" dirty="0"/>
              <a:t>Reading Questions</a:t>
            </a:r>
          </a:p>
          <a:p>
            <a:pPr lvl="1"/>
            <a:r>
              <a:rPr lang="en-US" dirty="0"/>
              <a:t>Exercises</a:t>
            </a:r>
          </a:p>
          <a:p>
            <a:pPr lvl="1"/>
            <a:r>
              <a:rPr lang="en-US" dirty="0"/>
              <a:t>References</a:t>
            </a:r>
          </a:p>
          <a:p>
            <a:pPr lvl="1"/>
            <a:endParaRPr lang="en-US" dirty="0"/>
          </a:p>
        </p:txBody>
      </p:sp>
    </p:spTree>
    <p:extLst>
      <p:ext uri="{BB962C8B-B14F-4D97-AF65-F5344CB8AC3E}">
        <p14:creationId xmlns:p14="http://schemas.microsoft.com/office/powerpoint/2010/main" val="171286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4C9B-DDAD-E345-A284-C12CE407C23D}"/>
              </a:ext>
            </a:extLst>
          </p:cNvPr>
          <p:cNvSpPr>
            <a:spLocks noGrp="1"/>
          </p:cNvSpPr>
          <p:nvPr>
            <p:ph type="title"/>
          </p:nvPr>
        </p:nvSpPr>
        <p:spPr/>
        <p:txBody>
          <a:bodyPr/>
          <a:lstStyle/>
          <a:p>
            <a:r>
              <a:rPr lang="en-US" dirty="0"/>
              <a:t>Textbook Structure</a:t>
            </a:r>
          </a:p>
        </p:txBody>
      </p:sp>
      <p:sp>
        <p:nvSpPr>
          <p:cNvPr id="3" name="Content Placeholder 2">
            <a:extLst>
              <a:ext uri="{FF2B5EF4-FFF2-40B4-BE49-F238E27FC236}">
                <a16:creationId xmlns:a16="http://schemas.microsoft.com/office/drawing/2014/main" id="{5F177AB4-8AD4-7E41-8BDE-0B3AC5398895}"/>
              </a:ext>
            </a:extLst>
          </p:cNvPr>
          <p:cNvSpPr>
            <a:spLocks noGrp="1"/>
          </p:cNvSpPr>
          <p:nvPr>
            <p:ph idx="1"/>
          </p:nvPr>
        </p:nvSpPr>
        <p:spPr/>
        <p:txBody>
          <a:bodyPr>
            <a:normAutofit fontScale="92500"/>
          </a:bodyPr>
          <a:lstStyle/>
          <a:p>
            <a:r>
              <a:rPr lang="en-US" dirty="0"/>
              <a:t>The text is authored in </a:t>
            </a:r>
            <a:r>
              <a:rPr lang="en-US" dirty="0">
                <a:hlinkClick r:id="rId2"/>
              </a:rPr>
              <a:t>PreText</a:t>
            </a:r>
            <a:r>
              <a:rPr lang="en-US" dirty="0"/>
              <a:t>, an XML language which can be interpreted into interactive HTML as well as static PDF, print, and e-reader versions.</a:t>
            </a:r>
          </a:p>
          <a:p>
            <a:r>
              <a:rPr lang="en-US" dirty="0"/>
              <a:t>All M4TP materials will be licensed </a:t>
            </a:r>
            <a:r>
              <a:rPr lang="en-US" dirty="0">
                <a:hlinkClick r:id="rId3"/>
              </a:rPr>
              <a:t>CC-BY-NC-SA 2.0</a:t>
            </a:r>
            <a:r>
              <a:rPr lang="en-US" dirty="0"/>
              <a:t> (including this presentation), which means they can be used, adapted, and remixed by anyone, as long as the original authors are given credit, the materials are not used for commercial purposes, and any future materials are released under the same license.</a:t>
            </a:r>
          </a:p>
        </p:txBody>
      </p:sp>
    </p:spTree>
    <p:extLst>
      <p:ext uri="{BB962C8B-B14F-4D97-AF65-F5344CB8AC3E}">
        <p14:creationId xmlns:p14="http://schemas.microsoft.com/office/powerpoint/2010/main" val="1632437441"/>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16339</TotalTime>
  <Words>589</Words>
  <Application>Microsoft Macintosh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Georgia Pro</vt:lpstr>
      <vt:lpstr>Georgia Pro Black</vt:lpstr>
      <vt:lpstr>Neue Haas Grotesk Text Pro</vt:lpstr>
      <vt:lpstr>Proxima Nova</vt:lpstr>
      <vt:lpstr>AccentBoxVTI</vt:lpstr>
      <vt:lpstr>MathFest 2021</vt:lpstr>
      <vt:lpstr>Overview</vt:lpstr>
      <vt:lpstr>Overview</vt:lpstr>
      <vt:lpstr>Overview</vt:lpstr>
      <vt:lpstr>Overview</vt:lpstr>
      <vt:lpstr>Overview</vt:lpstr>
      <vt:lpstr>Textbook Structure</vt:lpstr>
      <vt:lpstr>Textbook Structure</vt:lpstr>
      <vt:lpstr>Textbook Structure</vt:lpstr>
      <vt:lpstr>Timeline</vt:lpstr>
      <vt:lpstr>How to Get Involved</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Whitney George</dc:creator>
  <cp:lastModifiedBy>Mark A. Branson</cp:lastModifiedBy>
  <cp:revision>68</cp:revision>
  <dcterms:created xsi:type="dcterms:W3CDTF">2021-02-04T15:23:17Z</dcterms:created>
  <dcterms:modified xsi:type="dcterms:W3CDTF">2021-08-04T19:46:47Z</dcterms:modified>
</cp:coreProperties>
</file>